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4C3DD0-111B-4FB8-90CC-C28FC97322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0DC6E0-B0EB-4F1D-A06B-11CB8CF3C62A}" type="datetimeFigureOut">
              <a:rPr lang="en-US" smtClean="0"/>
              <a:t>3/15/2016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543800" cy="2593975"/>
          </a:xfrm>
        </p:spPr>
        <p:txBody>
          <a:bodyPr/>
          <a:lstStyle/>
          <a:p>
            <a:pPr algn="ctr"/>
            <a:r>
              <a:rPr lang="en-US" sz="4800" u="sng" dirty="0" smtClean="0"/>
              <a:t>Face and Brow presentations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Ali F. Al-</a:t>
            </a:r>
            <a:r>
              <a:rPr lang="en-US" dirty="0" err="1" smtClean="0"/>
              <a:t>Assadi</a:t>
            </a:r>
            <a:endParaRPr lang="en-US" dirty="0" smtClean="0"/>
          </a:p>
          <a:p>
            <a:r>
              <a:rPr lang="en-US" dirty="0" smtClean="0"/>
              <a:t>Prof</a:t>
            </a:r>
            <a:r>
              <a:rPr lang="en-US" dirty="0" smtClean="0"/>
              <a:t>. of obstetrics &amp; Gynecology</a:t>
            </a:r>
          </a:p>
          <a:p>
            <a:r>
              <a:rPr lang="en-US" dirty="0" smtClean="0"/>
              <a:t>Basra Medical College</a:t>
            </a:r>
            <a:endParaRPr lang="en-US" dirty="0"/>
          </a:p>
        </p:txBody>
      </p:sp>
      <p:pic>
        <p:nvPicPr>
          <p:cNvPr id="1026" name="Picture 2" descr="C:\Users\Lenovo\Desktop\Fetal Malposition &amp; presentation\New folder\f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2840810" cy="263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4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7620000" cy="1143000"/>
          </a:xfrm>
        </p:spPr>
        <p:txBody>
          <a:bodyPr/>
          <a:lstStyle/>
          <a:p>
            <a:r>
              <a:rPr lang="en-US" sz="3600" u="sng" dirty="0"/>
              <a:t>Mechanism of labour: 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head of normal size lies with its longest diameter of 13 cm across the brim of normal pelvis it cannot engages &amp; obstructed labour result. However, when the fetal head is quit small in proportion to the pelvis it may be engaged &amp; born in brow presentation. </a:t>
            </a:r>
          </a:p>
          <a:p>
            <a:r>
              <a:rPr lang="en-US" dirty="0"/>
              <a:t>Occasionally following engagement, spontaneous correction to vertex or face occur in the pelvis.</a:t>
            </a:r>
          </a:p>
          <a:p>
            <a:endParaRPr lang="en-US" dirty="0"/>
          </a:p>
        </p:txBody>
      </p:sp>
      <p:pic>
        <p:nvPicPr>
          <p:cNvPr id="1026" name="Picture 2" descr="C:\Users\Lenovo\Desktop\Fetal Malposition &amp; presentation\New folder\brow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493" y="4293096"/>
            <a:ext cx="317243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7620000" cy="1143000"/>
          </a:xfrm>
        </p:spPr>
        <p:txBody>
          <a:bodyPr/>
          <a:lstStyle/>
          <a:p>
            <a:r>
              <a:rPr lang="en-US" sz="3600" u="sng" dirty="0"/>
              <a:t>Diagnosis: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Abdominal </a:t>
            </a:r>
            <a:r>
              <a:rPr lang="en-US" dirty="0">
                <a:solidFill>
                  <a:srgbClr val="FF0000"/>
                </a:solidFill>
              </a:rPr>
              <a:t>examination: </a:t>
            </a:r>
            <a:r>
              <a:rPr lang="en-US" dirty="0"/>
              <a:t>the head is above the brim, with some overlap &amp; the cephalic prominence is on the same side as the back. The head feels larger from side to side.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Vaginal examination: </a:t>
            </a:r>
            <a:r>
              <a:rPr lang="en-US" dirty="0"/>
              <a:t>the membranes rupture early in labour with </a:t>
            </a:r>
            <a:r>
              <a:rPr lang="en-US" dirty="0" smtClean="0"/>
              <a:t>risk </a:t>
            </a:r>
            <a:r>
              <a:rPr lang="en-US" dirty="0"/>
              <a:t>of cord prolapse, the presenting part is high &amp; the forehead , with the orbital ridges </a:t>
            </a:r>
            <a:r>
              <a:rPr lang="en-US" dirty="0" smtClean="0"/>
              <a:t>&amp;</a:t>
            </a:r>
          </a:p>
          <a:p>
            <a:pPr marL="114300" lvl="0" indent="0">
              <a:buNone/>
            </a:pPr>
            <a:r>
              <a:rPr lang="en-US" dirty="0" smtClean="0"/>
              <a:t> </a:t>
            </a:r>
            <a:r>
              <a:rPr lang="en-US" dirty="0"/>
              <a:t>bridge of the nose in front </a:t>
            </a:r>
            <a:r>
              <a:rPr lang="en-US" dirty="0" smtClean="0"/>
              <a:t>&amp;</a:t>
            </a:r>
          </a:p>
          <a:p>
            <a:pPr marL="114300" lvl="0" indent="0">
              <a:buNone/>
            </a:pPr>
            <a:r>
              <a:rPr lang="en-US" dirty="0" smtClean="0"/>
              <a:t> </a:t>
            </a:r>
            <a:r>
              <a:rPr lang="en-US" dirty="0"/>
              <a:t>the anterior fontanel </a:t>
            </a:r>
            <a:r>
              <a:rPr lang="en-US" dirty="0" smtClean="0"/>
              <a:t>can</a:t>
            </a:r>
          </a:p>
          <a:p>
            <a:pPr marL="114300" lvl="0" indent="0">
              <a:buNone/>
            </a:pPr>
            <a:r>
              <a:rPr lang="en-US" dirty="0" smtClean="0"/>
              <a:t> </a:t>
            </a:r>
            <a:r>
              <a:rPr lang="en-US" dirty="0"/>
              <a:t>be felt with the examining finger.</a:t>
            </a:r>
          </a:p>
          <a:p>
            <a:pPr lvl="0"/>
            <a:r>
              <a:rPr lang="en-US" dirty="0"/>
              <a:t>Abdominal ultrasound.</a:t>
            </a:r>
          </a:p>
          <a:p>
            <a:endParaRPr lang="en-US" dirty="0"/>
          </a:p>
        </p:txBody>
      </p:sp>
      <p:pic>
        <p:nvPicPr>
          <p:cNvPr id="8194" name="Picture 2" descr="C:\Users\Lenovo\Desktop\Fetal Malposition &amp; presentation\New folder\brow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889" y="3583260"/>
            <a:ext cx="2430463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3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7620000" cy="1143000"/>
          </a:xfrm>
        </p:spPr>
        <p:txBody>
          <a:bodyPr/>
          <a:lstStyle/>
          <a:p>
            <a:r>
              <a:rPr lang="en-US" sz="3600" u="sng" dirty="0"/>
              <a:t>Management: 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F0"/>
                </a:solidFill>
              </a:rPr>
              <a:t>If </a:t>
            </a:r>
            <a:r>
              <a:rPr lang="en-US" dirty="0">
                <a:solidFill>
                  <a:srgbClr val="00B0F0"/>
                </a:solidFill>
              </a:rPr>
              <a:t>diagnosed during the antenatal period </a:t>
            </a:r>
            <a:r>
              <a:rPr lang="en-US" dirty="0"/>
              <a:t>congenital malformations &amp; CPD should be excluded otherwise nothing should be done, as in most cases the head will flex when labour starts  &amp; spontaneous delivery will occur.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If diagnosed early in labour </a:t>
            </a:r>
            <a:r>
              <a:rPr lang="en-US" dirty="0"/>
              <a:t>&amp; there is no evidence of severe CPD short trial of labour is permitted &amp; this may results in further extension of the head to face presentation &amp; engagement. If the head fails to engage or persistent brow presentation or if there is evidence of disproportion a CS is performed, which is done if fetal distress develop in labour.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Face presentation;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Occur 1:300-500 deliveries.</a:t>
            </a:r>
          </a:p>
          <a:p>
            <a:r>
              <a:rPr lang="en-US" i="1" u="sng" dirty="0">
                <a:solidFill>
                  <a:srgbClr val="FF0000"/>
                </a:solidFill>
              </a:rPr>
              <a:t>Causes:</a:t>
            </a:r>
          </a:p>
          <a:p>
            <a:r>
              <a:rPr lang="en-US" i="1" dirty="0">
                <a:solidFill>
                  <a:srgbClr val="00B0F0"/>
                </a:solidFill>
              </a:rPr>
              <a:t>A- primary</a:t>
            </a:r>
            <a:r>
              <a:rPr lang="en-US" dirty="0"/>
              <a:t>: (before the onset of labor)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The most common is normal fetus actively holds its head extended ( in 50% of cases).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Anencephaly.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Prematurity.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Contracted pelvis.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Multiple pregnancies.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Cord around neck or neck tumors.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Polyhydramnios.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Multiparity.</a:t>
            </a:r>
          </a:p>
          <a:p>
            <a:r>
              <a:rPr lang="en-US" i="1" dirty="0">
                <a:solidFill>
                  <a:srgbClr val="00B0F0"/>
                </a:solidFill>
              </a:rPr>
              <a:t>B-Secondary: </a:t>
            </a:r>
            <a:r>
              <a:rPr lang="en-US" dirty="0"/>
              <a:t>(the commonest) arise during labour </a:t>
            </a:r>
            <a:r>
              <a:rPr lang="en-US" dirty="0" err="1"/>
              <a:t>eg</a:t>
            </a:r>
            <a:r>
              <a:rPr lang="en-US" dirty="0"/>
              <a:t>. Extension of brow to 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0" y="485800"/>
            <a:ext cx="7620000" cy="1143000"/>
          </a:xfrm>
        </p:spPr>
        <p:txBody>
          <a:bodyPr/>
          <a:lstStyle/>
          <a:p>
            <a:r>
              <a:rPr lang="en-US" sz="3200" u="sng" dirty="0"/>
              <a:t>Mechanism of labour:</a:t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chin is the denominator &amp; 4 positions are described (L &amp; R mentoanterior 75%, L &amp; R mentoposterior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mentoanterior the head engages &amp; descends with increasing extension so that the Submentobregmatic diameter ( 9.5 cm) comes through the cervix when the chin reaches the pelvic floor it undergoes internal rotation through 1/8 of a circle &amp; the sub mental region comes to lie under the sub pubic arch, the head is born by a movement of flexion , the rest of the mechanism is as in vertex presentation.</a:t>
            </a:r>
          </a:p>
          <a:p>
            <a:endParaRPr lang="en-US" dirty="0"/>
          </a:p>
        </p:txBody>
      </p:sp>
      <p:pic>
        <p:nvPicPr>
          <p:cNvPr id="2050" name="Picture 2" descr="C:\Users\Lenovo\Desktop\Fetal Malposition &amp; presentation\New folder\fac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3809206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/>
              <a:t>Mechanism of labour:</a:t>
            </a:r>
            <a:br>
              <a:rPr lang="en-US" sz="4800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mentoposterior position a similar mechanism occur except that the chin has to undergo internal rotation through 3/8 of a circle.</a:t>
            </a:r>
          </a:p>
          <a:p>
            <a:r>
              <a:rPr lang="en-US" dirty="0"/>
              <a:t>Persistent mentoposterior position cannot be delivered unless the fetus is very small, this is because the head is already fully extended &amp; further extension is impossible.   </a:t>
            </a:r>
          </a:p>
          <a:p>
            <a:endParaRPr lang="en-US" dirty="0"/>
          </a:p>
        </p:txBody>
      </p:sp>
      <p:pic>
        <p:nvPicPr>
          <p:cNvPr id="3074" name="Picture 2" descr="C:\Users\Lenovo\Desktop\Fetal Malposition &amp; presentation\New folder\fa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63" y="4034396"/>
            <a:ext cx="3312368" cy="240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novo\Desktop\Fetal Malposition &amp; presentation\New folder\fac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264" y="4034396"/>
            <a:ext cx="3188112" cy="240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4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08" y="701824"/>
            <a:ext cx="7620000" cy="1143000"/>
          </a:xfrm>
        </p:spPr>
        <p:txBody>
          <a:bodyPr/>
          <a:lstStyle/>
          <a:p>
            <a:r>
              <a:rPr lang="en-US" sz="3600" u="sng" dirty="0"/>
              <a:t>Diagnosis :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u="sng" dirty="0" smtClean="0">
                <a:solidFill>
                  <a:srgbClr val="FF0000"/>
                </a:solidFill>
              </a:rPr>
              <a:t>Abdominal </a:t>
            </a:r>
            <a:r>
              <a:rPr lang="en-US" i="1" u="sng" dirty="0">
                <a:solidFill>
                  <a:srgbClr val="FF0000"/>
                </a:solidFill>
              </a:rPr>
              <a:t>examination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Mentoposterior: </a:t>
            </a:r>
            <a:r>
              <a:rPr lang="en-US" dirty="0"/>
              <a:t>the cephalic prominence is easily felt overlapping the symphysis on the same side as the back from which it is </a:t>
            </a:r>
            <a:r>
              <a:rPr lang="en-US" dirty="0" smtClean="0"/>
              <a:t>separated </a:t>
            </a:r>
            <a:r>
              <a:rPr lang="en-US" dirty="0"/>
              <a:t>by a deep sulcus.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Mentoanterior : </a:t>
            </a:r>
            <a:r>
              <a:rPr lang="en-US" dirty="0"/>
              <a:t>the cephalic prominence is difficult to be felt because it is directed posteriorly. Fetal heart is easily heard over the chest than in mentoposterior position..</a:t>
            </a:r>
          </a:p>
          <a:p>
            <a:r>
              <a:rPr lang="en-US" dirty="0">
                <a:solidFill>
                  <a:srgbClr val="00B0F0"/>
                </a:solidFill>
              </a:rPr>
              <a:t>Ultrasound</a:t>
            </a:r>
            <a:r>
              <a:rPr lang="en-US" dirty="0"/>
              <a:t> in labor may be helpful.</a:t>
            </a:r>
          </a:p>
          <a:p>
            <a:endParaRPr lang="en-US" dirty="0"/>
          </a:p>
        </p:txBody>
      </p:sp>
      <p:pic>
        <p:nvPicPr>
          <p:cNvPr id="4098" name="Picture 2" descr="C:\Users\Lenovo\Desktop\Fetal Malposition &amp; presentation\New folder\f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2664296" cy="247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8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/>
              <a:t>Diagnosis :</a:t>
            </a:r>
            <a:br>
              <a:rPr lang="en-US" sz="4800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u="sng" dirty="0">
                <a:solidFill>
                  <a:srgbClr val="FF0000"/>
                </a:solidFill>
              </a:rPr>
              <a:t>Vaginal examination:</a:t>
            </a:r>
          </a:p>
          <a:p>
            <a:pPr lvl="0"/>
            <a:r>
              <a:rPr lang="en-US" dirty="0"/>
              <a:t>The membranes ruptured early in labor.</a:t>
            </a:r>
          </a:p>
          <a:p>
            <a:pPr lvl="0"/>
            <a:r>
              <a:rPr lang="en-US" dirty="0"/>
              <a:t>Supraorbital ridges, the bridge of the nose &amp; the alveolar margins within the mouth are recognized. If the face is edematous it can be mistaken for the breech.</a:t>
            </a:r>
          </a:p>
          <a:p>
            <a:endParaRPr lang="en-US" dirty="0"/>
          </a:p>
        </p:txBody>
      </p:sp>
      <p:pic>
        <p:nvPicPr>
          <p:cNvPr id="5122" name="Picture 2" descr="C:\Users\Lenovo\Desktop\Fetal Malposition &amp; presentation\New folder\fac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40" y="3573016"/>
            <a:ext cx="4452690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3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7620000" cy="1143000"/>
          </a:xfrm>
        </p:spPr>
        <p:txBody>
          <a:bodyPr/>
          <a:lstStyle/>
          <a:p>
            <a:r>
              <a:rPr lang="en-US" sz="3600" u="sng" dirty="0"/>
              <a:t>Management 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Fetal </a:t>
            </a:r>
            <a:r>
              <a:rPr lang="en-US" dirty="0"/>
              <a:t>abnormality &amp; contracted pelvis must be excluded.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CS is indicated in</a:t>
            </a:r>
            <a:r>
              <a:rPr lang="en-US" dirty="0"/>
              <a:t>: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Old age primigravida.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Bad obstetric history.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Infertility.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Scared uterus.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PE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placenta previa.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Fetal weight &gt; 3.5 kg.</a:t>
            </a:r>
          </a:p>
          <a:p>
            <a:pPr lvl="0"/>
            <a:r>
              <a:rPr lang="en-US" dirty="0"/>
              <a:t>Epidural anesthesia or perineal infiltration is important for episiotomy or instrumental delivery.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solidFill>
                  <a:srgbClr val="00B0F0"/>
                </a:solidFill>
              </a:rPr>
              <a:t>In mentoanterior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observe for spontaneous delivery if there is delay in the 2</a:t>
            </a:r>
            <a:r>
              <a:rPr lang="en-US" baseline="30000" dirty="0"/>
              <a:t>nd</a:t>
            </a:r>
            <a:r>
              <a:rPr lang="en-US" dirty="0"/>
              <a:t> stage forceps delivery may be attempted. Vacuum extractor is totally contraindicated.</a:t>
            </a:r>
          </a:p>
          <a:p>
            <a:pPr lvl="0"/>
            <a:r>
              <a:rPr lang="en-US" i="1" dirty="0">
                <a:solidFill>
                  <a:srgbClr val="00B0F0"/>
                </a:solidFill>
              </a:rPr>
              <a:t>In mentoposterior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allow a time for spontaneous rotation which usually occur late in the 2</a:t>
            </a:r>
            <a:r>
              <a:rPr lang="en-US" baseline="30000" dirty="0"/>
              <a:t>nd</a:t>
            </a:r>
            <a:r>
              <a:rPr lang="en-US" dirty="0"/>
              <a:t> stage, if rotation does not occur it can be helped by manual rotation to mentoanterior position under epidural anesthesia or GA &amp; delivery is completed with forceps. Failure of this is an indication for CS.</a:t>
            </a:r>
          </a:p>
          <a:p>
            <a:endParaRPr lang="en-US" dirty="0"/>
          </a:p>
        </p:txBody>
      </p:sp>
      <p:pic>
        <p:nvPicPr>
          <p:cNvPr id="6146" name="Picture 2" descr="C:\Users\Lenovo\Desktop\Fetal Malposition &amp; presentation\New folder\fac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3024336" cy="212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enovo\Desktop\Fetal Malposition &amp; presentation\New folder\fac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47988"/>
            <a:ext cx="2682999" cy="202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4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7620000" cy="1143000"/>
          </a:xfrm>
        </p:spPr>
        <p:txBody>
          <a:bodyPr/>
          <a:lstStyle/>
          <a:p>
            <a:r>
              <a:rPr lang="en-US" sz="3600" u="sng" dirty="0"/>
              <a:t>Brow presentation</a:t>
            </a:r>
            <a:br>
              <a:rPr lang="en-US" sz="3600" u="sng" dirty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</a:t>
            </a:r>
            <a:r>
              <a:rPr lang="en-US" dirty="0"/>
              <a:t>1:1000 deliveries. Many brow presentations early in labour are transient proceeding to full deflexion or alternatively undergoing spontaneous flexion &amp; correction to vertex.  </a:t>
            </a:r>
          </a:p>
          <a:p>
            <a:endParaRPr lang="en-US" dirty="0"/>
          </a:p>
        </p:txBody>
      </p:sp>
      <p:pic>
        <p:nvPicPr>
          <p:cNvPr id="7171" name="Picture 3" descr="C:\Users\Lenovo\Desktop\Fetal Malposition &amp; presentation\New folder\hyperextended he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56992"/>
            <a:ext cx="4032449" cy="226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enovo\Desktop\Fetal Malposition &amp; presentation\New folder\brow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050" y="3356992"/>
            <a:ext cx="305752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4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785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Face and Brow presentations</vt:lpstr>
      <vt:lpstr>Face presentation; </vt:lpstr>
      <vt:lpstr>Mechanism of labour: </vt:lpstr>
      <vt:lpstr>Mechanism of labour: </vt:lpstr>
      <vt:lpstr>Diagnosis : </vt:lpstr>
      <vt:lpstr>Diagnosis : </vt:lpstr>
      <vt:lpstr>Management  </vt:lpstr>
      <vt:lpstr>PowerPoint Presentation</vt:lpstr>
      <vt:lpstr>Brow presentation </vt:lpstr>
      <vt:lpstr>Mechanism of labour:  </vt:lpstr>
      <vt:lpstr>Diagnosis: </vt:lpstr>
      <vt:lpstr>Management: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and Brow presentations</dc:title>
  <dc:creator>Lenovo</dc:creator>
  <cp:lastModifiedBy>Lenovo</cp:lastModifiedBy>
  <cp:revision>6</cp:revision>
  <dcterms:created xsi:type="dcterms:W3CDTF">2014-02-07T18:12:14Z</dcterms:created>
  <dcterms:modified xsi:type="dcterms:W3CDTF">2016-03-15T18:45:45Z</dcterms:modified>
</cp:coreProperties>
</file>